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753692-ED48-4C6E-BE09-A810EE29A9E4}" v="8" dt="2024-02-14T23:14:33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87" d="100"/>
          <a:sy n="87" d="100"/>
        </p:scale>
        <p:origin x="33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CF218-7174-0A53-C98C-B406EDC63F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FD90DA-96B9-3564-CAB6-280AB4B658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B206A2-A4FD-0EA7-B9E4-CDB44B035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2CCC8-0FE2-DE81-D8DA-DA3B7AE71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F5C715-E23D-EE33-8CD1-CEACF1916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418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7921B-A4B1-E870-A53B-1EFBC5090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5A2F3-2FF6-CFB7-A933-A5FB87A18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3F91E3-7455-6DF6-DE8B-66338E83B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B3CC7-4D8A-DD65-E9DB-5E2D3F240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D6A08-0A14-18BC-03B7-DD495516F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32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8B923-3CA7-2E2F-B34C-964911026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FF78F-FB3C-BF26-B76B-09C4F3A592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5B0C9C-54F5-5B5D-693A-4308D0360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C96C2-9DD9-0241-A457-E7EE2F36F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4C200-72DF-0D87-9A76-34E6F0F27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15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E627-D9CF-4F7D-1367-1D1E9A1EF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C8C10-9465-7C7F-E4DB-0B1F774A00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D628B-7BE2-FA17-7B41-6B35B17FB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564F2D-2AEF-3CDB-F648-0FD23FDD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6A3BC-1564-0D72-EB37-126881C56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A79B8-8368-CA23-72AA-CC5D580FB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897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8C4C9-FDD0-A0FE-D1F8-62FCAA636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E8F036-70F5-1DEA-7D0E-194A519B63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A0A6FF-DFDD-DE99-EDAE-A21D06F25B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D8199C-75B3-423F-AF14-ED3F9B72A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E73044-105C-0994-C20A-AEF4BBDBD6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BF4E3F-E007-8E7D-A1CF-CC8E660D1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916CBD-8DDD-95A3-58E4-87C779A96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044A31-571F-3379-6CEE-0B2A2B8B4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023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45997-727C-E2B2-C940-414A88E81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A5E6C3-1B53-5EAA-59E8-AD6B4ACF6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F4FF22-B62D-1921-FEB2-71573E509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55A7B-D85D-CA7F-720E-438D09965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858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50A922-6FD7-8D49-8EB2-66A3AAC1B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E5F813-8756-7DB3-B9D1-88BF2C061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251015-56B3-97AB-B27E-1F00EBF0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210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698AB-DCB5-83F6-465F-9FD4974E8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38816-365C-7C6C-714D-A3E22FCCB1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17C765-8359-DFDC-5878-44248AF260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FBE8B0-E936-3567-0F4C-70EAE9F76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1841FB-8C55-B980-BAE2-72E013A38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93A740-3C77-9478-CE6A-22FFADB0A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687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1AB19-6699-A2CB-B15B-2FBA85F02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0036D9-2BB0-25F3-425F-70035E7DC6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D6C563-6716-086D-96D4-4B90F0FB9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D630B-705E-3ACA-CDB7-61FDDAB23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17A32A-F47D-F0CE-A21D-6366AB10D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BD61BD-2E8F-1B27-13B2-851575EFE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294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D781D-883F-0783-655E-78A125C03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A5B075-0A5F-DD71-D065-62588DED64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B05E1-ED1B-5FA3-347D-F9187F71C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8ACC42-5052-D481-F835-73C966D4A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0DE81D-66BB-05E4-70F3-6E3D86B10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57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285746-C7F6-B603-9AEE-E2F9317B24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A1B631-F723-6BC9-8AB5-A30438C32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9D385-8639-A1CC-C51A-A261C559C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97E24-4F24-986F-ABC7-CBE9671D3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CDEB3-1EB0-118E-94DA-404923C92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33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577A89-83FD-D3CF-66D0-E95C2EC29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D7F05-4F1C-B1F1-9579-4065F7B66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A724C0-79C2-CA99-41D4-D9BEE4F88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0BD20-B62D-40FC-A765-603D89C96E7D}" type="datetimeFigureOut">
              <a:rPr lang="en-US" smtClean="0"/>
              <a:t>2/14/2024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74D89-EBB4-865B-FAF1-788F0D5CD9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1FA64-26F8-EDAF-08C6-84681B5899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E5934-3D46-4F55-9805-F0ABC18ED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90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aestar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17FF4-E782-F627-929D-CA4D32E87E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SAE S.T.A.R.S</a:t>
            </a:r>
            <a:br>
              <a:rPr lang="en-US" dirty="0"/>
            </a:br>
            <a:r>
              <a:rPr lang="en-US" dirty="0"/>
              <a:t>Score Tracking and Recording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3CED59-E36C-A0F7-C4EB-1B59DF4D12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2/14/2024</a:t>
            </a:r>
          </a:p>
          <a:p>
            <a:r>
              <a:rPr lang="en-US" dirty="0">
                <a:hlinkClick r:id="rId2"/>
              </a:rPr>
              <a:t>www.saestars.com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697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B097ED-F770-21B0-968A-B0DC4912F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78" y="0"/>
            <a:ext cx="718692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B434CC-44A2-40F3-A255-4907BF9AAA30}"/>
              </a:ext>
            </a:extLst>
          </p:cNvPr>
          <p:cNvSpPr txBox="1"/>
          <p:nvPr/>
        </p:nvSpPr>
        <p:spPr>
          <a:xfrm>
            <a:off x="739712" y="5409485"/>
            <a:ext cx="2050014" cy="646331"/>
          </a:xfrm>
          <a:prstGeom prst="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dirty="0"/>
              <a:t>Click on Create an Account Link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44F9A8D-2306-4675-80D8-CDF9C1343270}"/>
              </a:ext>
            </a:extLst>
          </p:cNvPr>
          <p:cNvCxnSpPr>
            <a:cxnSpLocks/>
          </p:cNvCxnSpPr>
          <p:nvPr/>
        </p:nvCxnSpPr>
        <p:spPr>
          <a:xfrm flipV="1">
            <a:off x="2812415" y="4806674"/>
            <a:ext cx="1400432" cy="9357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row: Right 9">
            <a:extLst>
              <a:ext uri="{FF2B5EF4-FFF2-40B4-BE49-F238E27FC236}">
                <a16:creationId xmlns:a16="http://schemas.microsoft.com/office/drawing/2014/main" id="{C372772F-DCCB-4ABD-9682-FFF920774EF9}"/>
              </a:ext>
            </a:extLst>
          </p:cNvPr>
          <p:cNvSpPr/>
          <p:nvPr/>
        </p:nvSpPr>
        <p:spPr>
          <a:xfrm>
            <a:off x="4812165" y="4252453"/>
            <a:ext cx="975360" cy="6658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F4DCCA35-3221-405E-BCB5-698BC174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240AF4-E3F9-09F4-C1F0-54B8DA23D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7118" y="1689611"/>
            <a:ext cx="5948132" cy="38612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99BE86-1BC3-201C-0355-88068730F5F1}"/>
              </a:ext>
            </a:extLst>
          </p:cNvPr>
          <p:cNvSpPr txBox="1"/>
          <p:nvPr/>
        </p:nvSpPr>
        <p:spPr>
          <a:xfrm>
            <a:off x="8081261" y="5615582"/>
            <a:ext cx="3725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solidFill>
                  <a:srgbClr val="111111"/>
                </a:solidFill>
                <a:effectLst/>
                <a:latin typeface="-apple-system"/>
              </a:rPr>
              <a:t>Please complete the necessary information in the field and click </a:t>
            </a:r>
            <a:r>
              <a:rPr lang="en-US" b="1" i="0" dirty="0">
                <a:solidFill>
                  <a:srgbClr val="111111"/>
                </a:solidFill>
                <a:effectLst/>
                <a:latin typeface="-apple-system"/>
              </a:rPr>
              <a:t>Register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968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B097ED-F770-21B0-968A-B0DC4912F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78" y="0"/>
            <a:ext cx="7186921" cy="685800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44F9A8D-2306-4675-80D8-CDF9C1343270}"/>
              </a:ext>
            </a:extLst>
          </p:cNvPr>
          <p:cNvCxnSpPr>
            <a:cxnSpLocks/>
          </p:cNvCxnSpPr>
          <p:nvPr/>
        </p:nvCxnSpPr>
        <p:spPr>
          <a:xfrm flipV="1">
            <a:off x="2812415" y="4806674"/>
            <a:ext cx="1400432" cy="9357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F4DCCA35-3221-405E-BCB5-698BC174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99BE86-1BC3-201C-0355-88068730F5F1}"/>
              </a:ext>
            </a:extLst>
          </p:cNvPr>
          <p:cNvSpPr txBox="1"/>
          <p:nvPr/>
        </p:nvSpPr>
        <p:spPr>
          <a:xfrm>
            <a:off x="6314235" y="3054318"/>
            <a:ext cx="3725443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0" i="0" dirty="0">
                <a:solidFill>
                  <a:srgbClr val="111111"/>
                </a:solidFill>
                <a:effectLst/>
                <a:latin typeface="-apple-system"/>
              </a:rPr>
              <a:t>Sign-in with the email and password you used to register for the account.</a:t>
            </a:r>
          </a:p>
          <a:p>
            <a:endParaRPr lang="en-US" dirty="0">
              <a:solidFill>
                <a:srgbClr val="111111"/>
              </a:solidFill>
              <a:latin typeface="-apple-system"/>
            </a:endParaRPr>
          </a:p>
          <a:p>
            <a:r>
              <a:rPr lang="en-US" dirty="0">
                <a:solidFill>
                  <a:srgbClr val="111111"/>
                </a:solidFill>
                <a:latin typeface="-apple-system"/>
              </a:rPr>
              <a:t>Make sure you select the correct Event.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14BB54-EE60-E1C2-8320-6D5855CC3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002" y="1696431"/>
            <a:ext cx="3562282" cy="4193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32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2839D9-B20B-F4CF-613B-4625C4E20C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683"/>
          <a:stretch/>
        </p:blipFill>
        <p:spPr>
          <a:xfrm>
            <a:off x="1550819" y="1222083"/>
            <a:ext cx="9058275" cy="50234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D2E71A1-CCB6-B0F1-1602-172FE58CD2FE}"/>
              </a:ext>
            </a:extLst>
          </p:cNvPr>
          <p:cNvSpPr txBox="1"/>
          <p:nvPr/>
        </p:nvSpPr>
        <p:spPr>
          <a:xfrm>
            <a:off x="7235064" y="3986463"/>
            <a:ext cx="4151913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Weather Data linked to local weather station and will update with Temperature, Pressure, &amp; Relative Humidity every 5 minutes</a:t>
            </a:r>
          </a:p>
        </p:txBody>
      </p: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6AF63C8D-F82B-ED9A-1A78-411F5A9D2A0D}"/>
              </a:ext>
            </a:extLst>
          </p:cNvPr>
          <p:cNvCxnSpPr>
            <a:cxnSpLocks/>
            <a:stCxn id="10" idx="0"/>
          </p:cNvCxnSpPr>
          <p:nvPr/>
        </p:nvCxnSpPr>
        <p:spPr>
          <a:xfrm rot="16200000" flipV="1">
            <a:off x="5319961" y="-4598"/>
            <a:ext cx="1419726" cy="6562395"/>
          </a:xfrm>
          <a:prstGeom prst="bentConnector2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BF7C9BA-D37E-5B25-51AF-934227018F5C}"/>
              </a:ext>
            </a:extLst>
          </p:cNvPr>
          <p:cNvSpPr txBox="1"/>
          <p:nvPr/>
        </p:nvSpPr>
        <p:spPr>
          <a:xfrm>
            <a:off x="6479079" y="3182350"/>
            <a:ext cx="1435692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Access your Profile</a:t>
            </a:r>
          </a:p>
        </p:txBody>
      </p: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F20409AC-8274-C4E5-1B70-606899A58D3A}"/>
              </a:ext>
            </a:extLst>
          </p:cNvPr>
          <p:cNvCxnSpPr>
            <a:cxnSpLocks/>
            <a:stCxn id="17" idx="0"/>
          </p:cNvCxnSpPr>
          <p:nvPr/>
        </p:nvCxnSpPr>
        <p:spPr>
          <a:xfrm rot="16200000" flipV="1">
            <a:off x="4597247" y="582672"/>
            <a:ext cx="331134" cy="4868222"/>
          </a:xfrm>
          <a:prstGeom prst="bentConnector2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7709349-2AB9-6F7E-2C94-815E07DBBB42}"/>
              </a:ext>
            </a:extLst>
          </p:cNvPr>
          <p:cNvSpPr txBox="1"/>
          <p:nvPr/>
        </p:nvSpPr>
        <p:spPr>
          <a:xfrm>
            <a:off x="5275272" y="4063655"/>
            <a:ext cx="181837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Change your Event Location</a:t>
            </a:r>
          </a:p>
        </p:txBody>
      </p: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161DFD1E-722C-B4FC-A244-ADA21AB0A6F4}"/>
              </a:ext>
            </a:extLst>
          </p:cNvPr>
          <p:cNvCxnSpPr>
            <a:cxnSpLocks/>
            <a:stCxn id="22" idx="0"/>
          </p:cNvCxnSpPr>
          <p:nvPr/>
        </p:nvCxnSpPr>
        <p:spPr>
          <a:xfrm rot="16200000" flipV="1">
            <a:off x="3995961" y="1875155"/>
            <a:ext cx="941162" cy="3435837"/>
          </a:xfrm>
          <a:prstGeom prst="bentConnector2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9EACC196-04E8-9805-DF1E-3000E731C469}"/>
              </a:ext>
            </a:extLst>
          </p:cNvPr>
          <p:cNvSpPr txBox="1"/>
          <p:nvPr/>
        </p:nvSpPr>
        <p:spPr>
          <a:xfrm>
            <a:off x="3893930" y="5929952"/>
            <a:ext cx="229053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View Published Results and standing</a:t>
            </a:r>
          </a:p>
        </p:txBody>
      </p: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E6AF2835-A46A-467F-D610-41D2DDAB9B54}"/>
              </a:ext>
            </a:extLst>
          </p:cNvPr>
          <p:cNvCxnSpPr>
            <a:cxnSpLocks/>
          </p:cNvCxnSpPr>
          <p:nvPr/>
        </p:nvCxnSpPr>
        <p:spPr>
          <a:xfrm rot="16200000" flipV="1">
            <a:off x="2501043" y="3187290"/>
            <a:ext cx="2496777" cy="2841456"/>
          </a:xfrm>
          <a:prstGeom prst="bentConnector2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2BB43137-B5ED-C67C-3CF3-2854ABDB77B8}"/>
              </a:ext>
            </a:extLst>
          </p:cNvPr>
          <p:cNvSpPr txBox="1"/>
          <p:nvPr/>
        </p:nvSpPr>
        <p:spPr>
          <a:xfrm>
            <a:off x="2123305" y="4579209"/>
            <a:ext cx="2290531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Logout</a:t>
            </a:r>
          </a:p>
          <a:p>
            <a:r>
              <a:rPr lang="en-US" dirty="0"/>
              <a:t>System will keep you logged on for 8 hours before timing out.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9989CB6B-3329-7CC1-E406-8942E3F07A88}"/>
              </a:ext>
            </a:extLst>
          </p:cNvPr>
          <p:cNvCxnSpPr>
            <a:cxnSpLocks/>
            <a:stCxn id="35" idx="0"/>
          </p:cNvCxnSpPr>
          <p:nvPr/>
        </p:nvCxnSpPr>
        <p:spPr>
          <a:xfrm rot="16200000" flipV="1">
            <a:off x="2403281" y="3713919"/>
            <a:ext cx="790713" cy="939868"/>
          </a:xfrm>
          <a:prstGeom prst="bentConnector2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>
            <a:extLst>
              <a:ext uri="{FF2B5EF4-FFF2-40B4-BE49-F238E27FC236}">
                <a16:creationId xmlns:a16="http://schemas.microsoft.com/office/drawing/2014/main" id="{B103BC11-5D58-FBD0-43A3-9757C8A74B34}"/>
              </a:ext>
            </a:extLst>
          </p:cNvPr>
          <p:cNvSpPr/>
          <p:nvPr/>
        </p:nvSpPr>
        <p:spPr>
          <a:xfrm>
            <a:off x="3842191" y="1920405"/>
            <a:ext cx="1098777" cy="599308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60BC19-EC1F-24A8-DD38-192E0FE30959}"/>
              </a:ext>
            </a:extLst>
          </p:cNvPr>
          <p:cNvSpPr txBox="1"/>
          <p:nvPr/>
        </p:nvSpPr>
        <p:spPr>
          <a:xfrm>
            <a:off x="1171072" y="422874"/>
            <a:ext cx="9438021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111111"/>
                </a:solidFill>
                <a:effectLst/>
                <a:latin typeface="-apple-system"/>
              </a:rPr>
              <a:t>To pair your team with your profile, follow this link and enter your </a:t>
            </a:r>
            <a:r>
              <a:rPr lang="en-US" sz="1600" b="1" i="0" dirty="0">
                <a:solidFill>
                  <a:srgbClr val="111111"/>
                </a:solidFill>
                <a:effectLst/>
                <a:latin typeface="-apple-system"/>
              </a:rPr>
              <a:t>team code</a:t>
            </a:r>
            <a:r>
              <a:rPr lang="en-US" sz="1600" b="0" i="0" dirty="0">
                <a:solidFill>
                  <a:srgbClr val="111111"/>
                </a:solidFill>
                <a:effectLst/>
                <a:latin typeface="-apple-system"/>
              </a:rPr>
              <a:t>. The SAE Staff will provide you with the necessary code, which you’ll need to subscribe and gain access to your team’s scoring details.</a:t>
            </a:r>
            <a:endParaRPr lang="en-US" sz="1600" dirty="0"/>
          </a:p>
        </p:txBody>
      </p:sp>
      <p:cxnSp>
        <p:nvCxnSpPr>
          <p:cNvPr id="42" name="Connector: Elbow 41">
            <a:extLst>
              <a:ext uri="{FF2B5EF4-FFF2-40B4-BE49-F238E27FC236}">
                <a16:creationId xmlns:a16="http://schemas.microsoft.com/office/drawing/2014/main" id="{D9E816BD-58CF-4F4B-8C29-85507BEDEC36}"/>
              </a:ext>
            </a:extLst>
          </p:cNvPr>
          <p:cNvCxnSpPr>
            <a:cxnSpLocks/>
            <a:stCxn id="41" idx="2"/>
            <a:endCxn id="40" idx="6"/>
          </p:cNvCxnSpPr>
          <p:nvPr/>
        </p:nvCxnSpPr>
        <p:spPr>
          <a:xfrm rot="5400000">
            <a:off x="4809321" y="1139297"/>
            <a:ext cx="1212410" cy="949115"/>
          </a:xfrm>
          <a:prstGeom prst="bentConnector2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255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ED4AA2-C21E-BC58-6ED8-B373FED12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725" y="385261"/>
            <a:ext cx="9515475" cy="11144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F7ED8C-8DD1-1D0E-4ADD-73FC485097AA}"/>
              </a:ext>
            </a:extLst>
          </p:cNvPr>
          <p:cNvSpPr txBox="1"/>
          <p:nvPr/>
        </p:nvSpPr>
        <p:spPr>
          <a:xfrm>
            <a:off x="1592179" y="2767280"/>
            <a:ext cx="9438021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111111"/>
                </a:solidFill>
                <a:effectLst/>
                <a:latin typeface="-apple-system"/>
              </a:rPr>
              <a:t>To link your team with your profile, enter your </a:t>
            </a:r>
            <a:r>
              <a:rPr lang="en-US" sz="1600" b="1" i="0" dirty="0">
                <a:solidFill>
                  <a:srgbClr val="111111"/>
                </a:solidFill>
                <a:effectLst/>
                <a:latin typeface="-apple-system"/>
              </a:rPr>
              <a:t>team code</a:t>
            </a:r>
            <a:r>
              <a:rPr lang="en-US" sz="1600" b="0" i="0" dirty="0">
                <a:solidFill>
                  <a:srgbClr val="111111"/>
                </a:solidFill>
                <a:effectLst/>
                <a:latin typeface="-apple-system"/>
              </a:rPr>
              <a:t>. The SAE Staff will provide you with the necessary code, which you’ll need to subscribe and gain access to your team’s scoring details.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rgbClr val="111111"/>
                </a:solidFill>
                <a:latin typeface="-apple-system"/>
              </a:rPr>
              <a:t>Enter your Team Pairing Code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rgbClr val="111111"/>
                </a:solidFill>
                <a:latin typeface="-apple-system"/>
              </a:rPr>
              <a:t>Click Link Team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rgbClr val="111111"/>
                </a:solidFill>
                <a:latin typeface="-apple-system"/>
              </a:rPr>
              <a:t>If you have more than 1 team, you can Link Multiple teams.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AE8026A-7B94-C2C3-22C7-357830DEBE4B}"/>
              </a:ext>
            </a:extLst>
          </p:cNvPr>
          <p:cNvSpPr/>
          <p:nvPr/>
        </p:nvSpPr>
        <p:spPr>
          <a:xfrm>
            <a:off x="1514725" y="879017"/>
            <a:ext cx="1098777" cy="599308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DAC42606-08F3-5C70-E6DD-9E49C78FD2FC}"/>
              </a:ext>
            </a:extLst>
          </p:cNvPr>
          <p:cNvCxnSpPr>
            <a:cxnSpLocks/>
            <a:stCxn id="4" idx="0"/>
            <a:endCxn id="5" idx="4"/>
          </p:cNvCxnSpPr>
          <p:nvPr/>
        </p:nvCxnSpPr>
        <p:spPr>
          <a:xfrm rot="16200000" flipV="1">
            <a:off x="3543175" y="-735"/>
            <a:ext cx="1288955" cy="4247076"/>
          </a:xfrm>
          <a:prstGeom prst="bentConnector3">
            <a:avLst>
              <a:gd name="adj1" fmla="val 50000"/>
            </a:avLst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2746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15D64F7-E232-8C47-C89E-92E2FE0D1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622" y="22997"/>
            <a:ext cx="7601533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D6CB29-F8A3-2999-D931-F5F4FAEC5BEA}"/>
              </a:ext>
            </a:extLst>
          </p:cNvPr>
          <p:cNvSpPr txBox="1"/>
          <p:nvPr/>
        </p:nvSpPr>
        <p:spPr>
          <a:xfrm>
            <a:off x="9154904" y="332340"/>
            <a:ext cx="27271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111111"/>
                </a:solidFill>
                <a:effectLst/>
                <a:latin typeface="-apple-system"/>
              </a:rPr>
              <a:t>Once you successfully link your team to your profile, your screen will display </a:t>
            </a:r>
            <a:r>
              <a:rPr lang="en-US" sz="1400" b="1" i="0" dirty="0">
                <a:solidFill>
                  <a:srgbClr val="111111"/>
                </a:solidFill>
                <a:effectLst/>
                <a:latin typeface="-apple-system"/>
              </a:rPr>
              <a:t>scoring details</a:t>
            </a:r>
            <a:r>
              <a:rPr lang="en-US" sz="1400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  <a:endParaRPr lang="en-US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0CC6C1-E668-1DE8-BE92-8AB07C055508}"/>
              </a:ext>
            </a:extLst>
          </p:cNvPr>
          <p:cNvSpPr txBox="1"/>
          <p:nvPr/>
        </p:nvSpPr>
        <p:spPr>
          <a:xfrm>
            <a:off x="7613706" y="1842012"/>
            <a:ext cx="1995515" cy="64633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111111"/>
                </a:solidFill>
                <a:latin typeface="-apple-system"/>
              </a:rPr>
              <a:t>Graphical view of your overall score</a:t>
            </a:r>
            <a:endParaRPr lang="en-US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E4087B0-DAE5-F786-4C26-D3EB579C41AC}"/>
              </a:ext>
            </a:extLst>
          </p:cNvPr>
          <p:cNvCxnSpPr>
            <a:stCxn id="5" idx="1"/>
          </p:cNvCxnSpPr>
          <p:nvPr/>
        </p:nvCxnSpPr>
        <p:spPr>
          <a:xfrm flipH="1" flipV="1">
            <a:off x="5406189" y="2149642"/>
            <a:ext cx="2207517" cy="15536"/>
          </a:xfrm>
          <a:prstGeom prst="straightConnector1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4AD60B9-CF77-7F44-55DC-51C9AF2959D6}"/>
              </a:ext>
            </a:extLst>
          </p:cNvPr>
          <p:cNvSpPr txBox="1"/>
          <p:nvPr/>
        </p:nvSpPr>
        <p:spPr>
          <a:xfrm>
            <a:off x="136359" y="2026678"/>
            <a:ext cx="1791594" cy="1015663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111111"/>
                </a:solidFill>
                <a:latin typeface="-apple-system"/>
              </a:rPr>
              <a:t>Self Certification Status</a:t>
            </a:r>
          </a:p>
          <a:p>
            <a:r>
              <a:rPr lang="en-US" sz="1200" dirty="0">
                <a:solidFill>
                  <a:srgbClr val="111111"/>
                </a:solidFill>
                <a:latin typeface="-apple-system"/>
              </a:rPr>
              <a:t>Yellow: In-Progress</a:t>
            </a:r>
          </a:p>
          <a:p>
            <a:r>
              <a:rPr lang="en-US" sz="1200" dirty="0">
                <a:solidFill>
                  <a:srgbClr val="111111"/>
                </a:solidFill>
                <a:latin typeface="-apple-system"/>
              </a:rPr>
              <a:t>Green: Completed</a:t>
            </a:r>
            <a:endParaRPr lang="en-US" sz="1200" dirty="0"/>
          </a:p>
        </p:txBody>
      </p: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AB9AB6B5-DED4-7AA1-6B68-1307D34DEE2F}"/>
              </a:ext>
            </a:extLst>
          </p:cNvPr>
          <p:cNvCxnSpPr>
            <a:cxnSpLocks/>
          </p:cNvCxnSpPr>
          <p:nvPr/>
        </p:nvCxnSpPr>
        <p:spPr>
          <a:xfrm rot="16200000" flipH="1">
            <a:off x="48805" y="3294130"/>
            <a:ext cx="1504251" cy="1043060"/>
          </a:xfrm>
          <a:prstGeom prst="bentConnector3">
            <a:avLst>
              <a:gd name="adj1" fmla="val 100534"/>
            </a:avLst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89F21A2-6F10-0586-A51E-FA3C12179716}"/>
              </a:ext>
            </a:extLst>
          </p:cNvPr>
          <p:cNvSpPr txBox="1"/>
          <p:nvPr/>
        </p:nvSpPr>
        <p:spPr>
          <a:xfrm>
            <a:off x="9079832" y="2805666"/>
            <a:ext cx="2832768" cy="7386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111111"/>
                </a:solidFill>
                <a:latin typeface="-apple-system"/>
              </a:rPr>
              <a:t>Self Certification Status</a:t>
            </a:r>
          </a:p>
          <a:p>
            <a:r>
              <a:rPr lang="en-US" sz="1200" dirty="0">
                <a:solidFill>
                  <a:srgbClr val="111111"/>
                </a:solidFill>
                <a:latin typeface="-apple-system"/>
              </a:rPr>
              <a:t>Yellow: In-Progress</a:t>
            </a:r>
          </a:p>
          <a:p>
            <a:r>
              <a:rPr lang="en-US" sz="1200" dirty="0">
                <a:solidFill>
                  <a:srgbClr val="111111"/>
                </a:solidFill>
                <a:latin typeface="-apple-system"/>
              </a:rPr>
              <a:t>Green: Completed</a:t>
            </a:r>
            <a:endParaRPr lang="en-US" sz="1200" dirty="0"/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4F267233-865F-47F7-ADE7-64A7F38A00AF}"/>
              </a:ext>
            </a:extLst>
          </p:cNvPr>
          <p:cNvCxnSpPr>
            <a:cxnSpLocks/>
          </p:cNvCxnSpPr>
          <p:nvPr/>
        </p:nvCxnSpPr>
        <p:spPr>
          <a:xfrm rot="5400000">
            <a:off x="8570978" y="3654406"/>
            <a:ext cx="1086762" cy="989725"/>
          </a:xfrm>
          <a:prstGeom prst="bentConnector3">
            <a:avLst>
              <a:gd name="adj1" fmla="val 99673"/>
            </a:avLst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0D53738A-775F-D58B-78AE-51F5D2B017B8}"/>
              </a:ext>
            </a:extLst>
          </p:cNvPr>
          <p:cNvSpPr txBox="1"/>
          <p:nvPr/>
        </p:nvSpPr>
        <p:spPr>
          <a:xfrm>
            <a:off x="656315" y="3174998"/>
            <a:ext cx="2406373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0" i="0" dirty="0">
                <a:solidFill>
                  <a:srgbClr val="111111"/>
                </a:solidFill>
                <a:effectLst/>
                <a:latin typeface="-apple-system"/>
              </a:rPr>
              <a:t>Click on [ Certify Requirement ] to start the process</a:t>
            </a:r>
            <a:endParaRPr lang="en-US" sz="1100" dirty="0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24E25E3-877D-2EA0-6075-3113D2A6703C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4120308" y="2165178"/>
            <a:ext cx="3493398" cy="877163"/>
          </a:xfrm>
          <a:prstGeom prst="straightConnector1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D5C5489D-214D-798C-697C-83D57D33D9F8}"/>
              </a:ext>
            </a:extLst>
          </p:cNvPr>
          <p:cNvCxnSpPr>
            <a:cxnSpLocks/>
          </p:cNvCxnSpPr>
          <p:nvPr/>
        </p:nvCxnSpPr>
        <p:spPr>
          <a:xfrm rot="16200000" flipH="1">
            <a:off x="774050" y="3863995"/>
            <a:ext cx="885701" cy="369484"/>
          </a:xfrm>
          <a:prstGeom prst="bentConnector3">
            <a:avLst>
              <a:gd name="adj1" fmla="val 100998"/>
            </a:avLst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0E9F4261-E882-2F81-67EE-10D975427072}"/>
              </a:ext>
            </a:extLst>
          </p:cNvPr>
          <p:cNvSpPr txBox="1"/>
          <p:nvPr/>
        </p:nvSpPr>
        <p:spPr>
          <a:xfrm>
            <a:off x="9820887" y="3608355"/>
            <a:ext cx="1928981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0" i="0" dirty="0">
                <a:solidFill>
                  <a:srgbClr val="111111"/>
                </a:solidFill>
                <a:effectLst/>
                <a:latin typeface="-apple-system"/>
              </a:rPr>
              <a:t>Click on [ Certify Air-System </a:t>
            </a:r>
            <a:r>
              <a:rPr lang="en-US" sz="1100" dirty="0">
                <a:solidFill>
                  <a:srgbClr val="111111"/>
                </a:solidFill>
                <a:latin typeface="-apple-system"/>
              </a:rPr>
              <a:t>Safety ] </a:t>
            </a:r>
            <a:r>
              <a:rPr lang="en-US" sz="1100" b="0" i="0" dirty="0">
                <a:solidFill>
                  <a:srgbClr val="111111"/>
                </a:solidFill>
                <a:effectLst/>
                <a:latin typeface="-apple-system"/>
              </a:rPr>
              <a:t>to start the process</a:t>
            </a:r>
            <a:endParaRPr lang="en-US" sz="1100" dirty="0"/>
          </a:p>
        </p:txBody>
      </p:sp>
      <p:sp>
        <p:nvSpPr>
          <p:cNvPr id="46" name="Right Brace 45">
            <a:extLst>
              <a:ext uri="{FF2B5EF4-FFF2-40B4-BE49-F238E27FC236}">
                <a16:creationId xmlns:a16="http://schemas.microsoft.com/office/drawing/2014/main" id="{653BE0D6-DA7D-5233-E5BA-C308FA2028EB}"/>
              </a:ext>
            </a:extLst>
          </p:cNvPr>
          <p:cNvSpPr/>
          <p:nvPr/>
        </p:nvSpPr>
        <p:spPr>
          <a:xfrm>
            <a:off x="9008155" y="4847422"/>
            <a:ext cx="246014" cy="1987581"/>
          </a:xfrm>
          <a:prstGeom prst="rightBrace">
            <a:avLst/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B19A3E7-94CB-6EC1-9890-0A4652811C5B}"/>
              </a:ext>
            </a:extLst>
          </p:cNvPr>
          <p:cNvSpPr txBox="1"/>
          <p:nvPr/>
        </p:nvSpPr>
        <p:spPr>
          <a:xfrm>
            <a:off x="9254169" y="5425473"/>
            <a:ext cx="2832768" cy="12772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b="0" i="0" dirty="0">
                <a:solidFill>
                  <a:srgbClr val="111111"/>
                </a:solidFill>
                <a:effectLst/>
                <a:latin typeface="-apple-system"/>
              </a:rPr>
              <a:t>Scoring Status for each Segment of the competition.</a:t>
            </a:r>
          </a:p>
          <a:p>
            <a:r>
              <a:rPr lang="en-US" sz="1100" dirty="0">
                <a:solidFill>
                  <a:srgbClr val="111111"/>
                </a:solidFill>
                <a:latin typeface="-apple-system"/>
              </a:rPr>
              <a:t>Click on [ View Details ] to drive further in to the details of each Scoring Segment</a:t>
            </a:r>
          </a:p>
          <a:p>
            <a:endParaRPr lang="en-US" sz="1100" dirty="0">
              <a:solidFill>
                <a:srgbClr val="111111"/>
              </a:solidFill>
              <a:latin typeface="-apple-system"/>
            </a:endParaRPr>
          </a:p>
          <a:p>
            <a:r>
              <a:rPr lang="en-US" sz="1100" dirty="0">
                <a:solidFill>
                  <a:srgbClr val="111111"/>
                </a:solidFill>
                <a:latin typeface="-apple-system"/>
              </a:rPr>
              <a:t>Note: Details of your score will only display when the Scoring Lead Publishes the results.</a:t>
            </a:r>
            <a:endParaRPr lang="en-US" sz="11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82961E-7A07-6DE6-A135-2C1694C4AD3C}"/>
              </a:ext>
            </a:extLst>
          </p:cNvPr>
          <p:cNvSpPr txBox="1"/>
          <p:nvPr/>
        </p:nvSpPr>
        <p:spPr>
          <a:xfrm>
            <a:off x="9754353" y="1321688"/>
            <a:ext cx="1995515" cy="3693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111111"/>
                </a:solidFill>
                <a:latin typeface="-apple-system"/>
              </a:rPr>
              <a:t>Unlink/Un-pair</a:t>
            </a:r>
            <a:endParaRPr lang="en-US" dirty="0"/>
          </a:p>
        </p:txBody>
      </p:sp>
      <p:cxnSp>
        <p:nvCxnSpPr>
          <p:cNvPr id="49" name="Connector: Elbow 48">
            <a:extLst>
              <a:ext uri="{FF2B5EF4-FFF2-40B4-BE49-F238E27FC236}">
                <a16:creationId xmlns:a16="http://schemas.microsoft.com/office/drawing/2014/main" id="{8C13B329-D451-042F-D6DA-64D5ED645984}"/>
              </a:ext>
            </a:extLst>
          </p:cNvPr>
          <p:cNvCxnSpPr>
            <a:cxnSpLocks/>
            <a:stCxn id="48" idx="1"/>
          </p:cNvCxnSpPr>
          <p:nvPr/>
        </p:nvCxnSpPr>
        <p:spPr>
          <a:xfrm rot="10800000">
            <a:off x="8639935" y="826266"/>
            <a:ext cx="1114419" cy="680089"/>
          </a:xfrm>
          <a:prstGeom prst="bentConnector3">
            <a:avLst>
              <a:gd name="adj1" fmla="val 100417"/>
            </a:avLst>
          </a:prstGeom>
          <a:ln w="28575">
            <a:solidFill>
              <a:srgbClr val="FFC000"/>
            </a:solidFill>
            <a:headEnd type="oval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522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A0478C-BE8B-055D-F477-11D01408E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08" y="96340"/>
            <a:ext cx="10258425" cy="4219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AD2E8B-72B6-4DC5-EAB2-6A091D36A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08" y="4737024"/>
            <a:ext cx="10306050" cy="17907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A41038-A244-A5DB-5EBE-486DBDD8207E}"/>
              </a:ext>
            </a:extLst>
          </p:cNvPr>
          <p:cNvSpPr txBox="1"/>
          <p:nvPr/>
        </p:nvSpPr>
        <p:spPr>
          <a:xfrm>
            <a:off x="5127635" y="3967583"/>
            <a:ext cx="574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AE10AD-C545-D8E9-FE90-D783F536B0E4}"/>
              </a:ext>
            </a:extLst>
          </p:cNvPr>
          <p:cNvSpPr txBox="1"/>
          <p:nvPr/>
        </p:nvSpPr>
        <p:spPr>
          <a:xfrm>
            <a:off x="4726236" y="910688"/>
            <a:ext cx="6907576" cy="360098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11111"/>
                </a:solidFill>
                <a:latin typeface="-apple-system"/>
              </a:rPr>
              <a:t>Instructions: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For each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requirement,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verify and certify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 that it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matches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 the submitted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3D drawing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. Without achieving a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“Complete Status”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 for your self-certification, you will not be permitted to enter the tech inspection.</a:t>
            </a:r>
            <a:endParaRPr lang="en-US" sz="1200" dirty="0">
              <a:solidFill>
                <a:srgbClr val="111111"/>
              </a:solidFill>
              <a:latin typeface="-apple-system"/>
            </a:endParaRPr>
          </a:p>
          <a:p>
            <a:r>
              <a:rPr lang="en-US" sz="1200" dirty="0">
                <a:solidFill>
                  <a:srgbClr val="111111"/>
                </a:solidFill>
                <a:latin typeface="-apple-system"/>
              </a:rPr>
              <a:t>Note:</a:t>
            </a:r>
          </a:p>
          <a:p>
            <a:pPr lvl="1"/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 If an item is tagged with </a:t>
            </a:r>
            <a:r>
              <a:rPr lang="en-US" sz="1200" b="1" i="1" dirty="0" err="1">
                <a:solidFill>
                  <a:srgbClr val="111111"/>
                </a:solidFill>
                <a:effectLst/>
                <a:latin typeface="-apple-system"/>
              </a:rPr>
              <a:t>AbsReq</a:t>
            </a:r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, it signifies an </a:t>
            </a:r>
            <a:r>
              <a:rPr lang="en-US" sz="1200" b="1" i="1" dirty="0">
                <a:solidFill>
                  <a:srgbClr val="111111"/>
                </a:solidFill>
                <a:effectLst/>
                <a:latin typeface="-apple-system"/>
              </a:rPr>
              <a:t>Absolute Requirement</a:t>
            </a:r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. This implies that the team </a:t>
            </a:r>
            <a:r>
              <a:rPr lang="en-US" sz="1200" b="1" i="1" dirty="0">
                <a:solidFill>
                  <a:srgbClr val="111111"/>
                </a:solidFill>
                <a:effectLst/>
                <a:latin typeface="-apple-system"/>
              </a:rPr>
              <a:t>must be 100% in compliance </a:t>
            </a:r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with the ruleset to participate in the flying segment of the competition. Additionally, apart from ensuring compliance with the rules </a:t>
            </a:r>
            <a:r>
              <a:rPr lang="en-US" sz="1200" i="1" dirty="0">
                <a:solidFill>
                  <a:srgbClr val="111111"/>
                </a:solidFill>
                <a:latin typeface="-apple-system"/>
              </a:rPr>
              <a:t>non-compliance items discovered during initial inspection will result in loss of points, even after the team has brought the aircraft up to being compliant with the rules.</a:t>
            </a:r>
            <a:endParaRPr lang="en-US" sz="1200" b="0" i="1" dirty="0">
              <a:solidFill>
                <a:srgbClr val="111111"/>
              </a:solidFill>
              <a:effectLst/>
              <a:latin typeface="-apple-system"/>
            </a:endParaRPr>
          </a:p>
          <a:p>
            <a:pPr lvl="1"/>
            <a:endParaRPr lang="en-US" sz="1200" b="0" i="0" dirty="0">
              <a:solidFill>
                <a:srgbClr val="111111"/>
              </a:solidFill>
              <a:effectLst/>
              <a:latin typeface="-apple-system"/>
            </a:endParaRPr>
          </a:p>
          <a:p>
            <a:pPr lvl="1"/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If an item is </a:t>
            </a:r>
            <a:r>
              <a:rPr lang="en-US" sz="1200" b="1" i="1" dirty="0">
                <a:solidFill>
                  <a:srgbClr val="111111"/>
                </a:solidFill>
                <a:effectLst/>
                <a:latin typeface="-apple-system"/>
              </a:rPr>
              <a:t>not tagged with </a:t>
            </a:r>
            <a:r>
              <a:rPr lang="en-US" sz="1200" b="1" i="1" dirty="0" err="1">
                <a:solidFill>
                  <a:srgbClr val="111111"/>
                </a:solidFill>
                <a:effectLst/>
                <a:latin typeface="-apple-system"/>
              </a:rPr>
              <a:t>AbsReq</a:t>
            </a:r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, your team has the option to either address the non-compliance issue or </a:t>
            </a:r>
            <a:r>
              <a:rPr lang="en-US" sz="1200" b="1" i="1" dirty="0">
                <a:solidFill>
                  <a:srgbClr val="111111"/>
                </a:solidFill>
                <a:effectLst/>
                <a:latin typeface="-apple-system"/>
              </a:rPr>
              <a:t>accept penalty points</a:t>
            </a:r>
            <a:r>
              <a:rPr lang="en-US" sz="1200" b="0" i="1" dirty="0">
                <a:solidFill>
                  <a:srgbClr val="111111"/>
                </a:solidFill>
                <a:effectLst/>
                <a:latin typeface="-apple-system"/>
              </a:rPr>
              <a:t> instead. This allows you to participate in the competition even if the item is not fully compliant.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>
              <a:solidFill>
                <a:srgbClr val="111111"/>
              </a:solidFill>
              <a:latin typeface="-apple-system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At the bottom of the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Self-Certification Page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, you will need to </a:t>
            </a:r>
            <a:r>
              <a:rPr lang="en-US" sz="1200" b="1" i="0" dirty="0">
                <a:solidFill>
                  <a:srgbClr val="111111"/>
                </a:solidFill>
                <a:effectLst/>
                <a:latin typeface="-apple-system"/>
              </a:rPr>
              <a:t>agree with the terms of self-certification</a:t>
            </a:r>
            <a:r>
              <a:rPr lang="en-US" sz="1200" b="0" i="0" dirty="0">
                <a:solidFill>
                  <a:srgbClr val="111111"/>
                </a:solidFill>
                <a:effectLst/>
                <a:latin typeface="-apple-system"/>
              </a:rPr>
              <a:t> to complete the self-certification process.  Please read and understand the implications of the agreement.</a:t>
            </a:r>
          </a:p>
          <a:p>
            <a:pPr marL="342900" indent="-342900">
              <a:buFont typeface="+mj-lt"/>
              <a:buAutoNum type="arabicPeriod" startAt="2"/>
            </a:pPr>
            <a:endParaRPr lang="en-US" sz="1200" dirty="0">
              <a:solidFill>
                <a:srgbClr val="111111"/>
              </a:solidFill>
              <a:latin typeface="-apple-system"/>
            </a:endParaRPr>
          </a:p>
          <a:p>
            <a:pPr marL="341313" lvl="1"/>
            <a:r>
              <a:rPr lang="en-US" sz="1200" b="0" i="1" dirty="0">
                <a:solidFill>
                  <a:srgbClr val="FF0000"/>
                </a:solidFill>
                <a:effectLst/>
                <a:latin typeface="-apple-system"/>
              </a:rPr>
              <a:t>The Agree with terms button will be enabled once you check the box to agree with the terms.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DBD7B81-6FDC-E623-3A2E-52DE779D4E15}"/>
              </a:ext>
            </a:extLst>
          </p:cNvPr>
          <p:cNvCxnSpPr>
            <a:cxnSpLocks/>
          </p:cNvCxnSpPr>
          <p:nvPr/>
        </p:nvCxnSpPr>
        <p:spPr>
          <a:xfrm flipH="1">
            <a:off x="804231" y="1371600"/>
            <a:ext cx="3999123" cy="1636005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0CCC2DF-E105-2CE3-839D-1835FEAE1403}"/>
              </a:ext>
            </a:extLst>
          </p:cNvPr>
          <p:cNvCxnSpPr>
            <a:cxnSpLocks/>
          </p:cNvCxnSpPr>
          <p:nvPr/>
        </p:nvCxnSpPr>
        <p:spPr>
          <a:xfrm flipH="1">
            <a:off x="694063" y="3695700"/>
            <a:ext cx="4106999" cy="179070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0700FDB-404C-2B0F-2B5E-4B5DB8CE18B0}"/>
              </a:ext>
            </a:extLst>
          </p:cNvPr>
          <p:cNvCxnSpPr>
            <a:cxnSpLocks/>
          </p:cNvCxnSpPr>
          <p:nvPr/>
        </p:nvCxnSpPr>
        <p:spPr>
          <a:xfrm flipH="1">
            <a:off x="4983442" y="4511674"/>
            <a:ext cx="536009" cy="1596357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8835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533</Words>
  <Application>Microsoft Office PowerPoint</Application>
  <PresentationFormat>Widescreen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-apple-system</vt:lpstr>
      <vt:lpstr>Arial</vt:lpstr>
      <vt:lpstr>Calibri</vt:lpstr>
      <vt:lpstr>Calibri Light</vt:lpstr>
      <vt:lpstr>Office Theme</vt:lpstr>
      <vt:lpstr>SAE S.T.A.R.S Score Tracking and Recording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SAE S.T.A.R.S Score Tracking and Recording System</dc:title>
  <dc:creator>Dong, Lonnie R (US)</dc:creator>
  <cp:lastModifiedBy>Dong, Lonnie R (US)</cp:lastModifiedBy>
  <cp:revision>2</cp:revision>
  <dcterms:created xsi:type="dcterms:W3CDTF">2024-02-14T22:07:09Z</dcterms:created>
  <dcterms:modified xsi:type="dcterms:W3CDTF">2024-02-14T23:15:44Z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02bc7c3-f152-4da1-98bd-f7a1bebdf752_Enabled">
    <vt:lpwstr>true</vt:lpwstr>
  </property>
  <property fmtid="{D5CDD505-2E9C-101B-9397-08002B2CF9AE}" pid="3" name="MSIP_Label_502bc7c3-f152-4da1-98bd-f7a1bebdf752_SetDate">
    <vt:lpwstr>2024-02-14T22:59:28Z</vt:lpwstr>
  </property>
  <property fmtid="{D5CDD505-2E9C-101B-9397-08002B2CF9AE}" pid="4" name="MSIP_Label_502bc7c3-f152-4da1-98bd-f7a1bebdf752_Method">
    <vt:lpwstr>Privileged</vt:lpwstr>
  </property>
  <property fmtid="{D5CDD505-2E9C-101B-9397-08002B2CF9AE}" pid="5" name="MSIP_Label_502bc7c3-f152-4da1-98bd-f7a1bebdf752_Name">
    <vt:lpwstr>Unrestricted</vt:lpwstr>
  </property>
  <property fmtid="{D5CDD505-2E9C-101B-9397-08002B2CF9AE}" pid="6" name="MSIP_Label_502bc7c3-f152-4da1-98bd-f7a1bebdf752_SiteId">
    <vt:lpwstr>b18f006c-b0fc-467d-b23a-a35b5695b5dc</vt:lpwstr>
  </property>
  <property fmtid="{D5CDD505-2E9C-101B-9397-08002B2CF9AE}" pid="7" name="MSIP_Label_502bc7c3-f152-4da1-98bd-f7a1bebdf752_ActionId">
    <vt:lpwstr>f52fdb08-1f65-41a4-b307-a8e96270cdf5</vt:lpwstr>
  </property>
  <property fmtid="{D5CDD505-2E9C-101B-9397-08002B2CF9AE}" pid="8" name="MSIP_Label_502bc7c3-f152-4da1-98bd-f7a1bebdf752_ContentBits">
    <vt:lpwstr>0</vt:lpwstr>
  </property>
</Properties>
</file>